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Hello Everyone! Welcome to my workshop for </a:t>
            </a:r>
            <a:r>
              <a:rPr lang="en-CA"/>
              <a:t>Introductory Java and FTC Programming. Before I begin, I would like to thank you all for coming, and Esquimalt </a:t>
            </a:r>
            <a:r>
              <a:rPr lang="en-CA"/>
              <a:t>High School</a:t>
            </a:r>
            <a:r>
              <a:rPr lang="en-CA"/>
              <a:t> for hosting.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307b4473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307b4473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307b4473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307b4473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307b4473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1307b4473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307b4473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1307b4473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307b4473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307b4473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307b4473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307b4473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1307b4473e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1307b4473e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307b4473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307b4473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307b4473e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307b4473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1307b4473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1307b4473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307b4473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307b447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1307b4473e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1307b4473e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307b4473e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307b4473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1307b4473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1307b4473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1307b4473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1307b4473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1307b4473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1307b4473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1307b4473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1307b4473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307b4473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307b4473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307b4473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1307b4473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307b4473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1307b4473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307b4473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1307b4473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307b447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307b447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1307b4473e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1307b4473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307b4473e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1307b4473e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307b4473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1307b4473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307b447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307b447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307b4473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307b4473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307b4473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307b4473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307b4473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307b4473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307b4473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1307b4473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800"/>
              <a:t>Introductory Java and FTC Programming Workshop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-CA" sz="1600">
                <a:solidFill>
                  <a:schemeClr val="dk2"/>
                </a:solidFill>
              </a:rPr>
              <a:t>Tools - GitHub</a:t>
            </a:r>
            <a:endParaRPr i="1" sz="1600">
              <a:solidFill>
                <a:schemeClr val="dk2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Hanson Chan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GitHub Dashboard</a:t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50" y="1109076"/>
            <a:ext cx="6684501" cy="287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62" y="1109076"/>
            <a:ext cx="6684489" cy="2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Create Repository (Step 1)</a:t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 rot="-8100000">
            <a:off x="7187463" y="2051907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7891100" y="2542400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2. New repository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3"/>
          <p:cNvSpPr/>
          <p:nvPr/>
        </p:nvSpPr>
        <p:spPr>
          <a:xfrm rot="6300258">
            <a:off x="6506815" y="1041733"/>
            <a:ext cx="835485" cy="417414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6956700" y="346350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 Click this arrow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Create Repository (Step 2)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2601" y="1109075"/>
            <a:ext cx="4458799" cy="349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/>
          <p:nvPr/>
        </p:nvSpPr>
        <p:spPr>
          <a:xfrm rot="10800000">
            <a:off x="5854152" y="4287875"/>
            <a:ext cx="1016700" cy="4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7039500" y="4168975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</a:t>
            </a: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repository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Your </a:t>
            </a:r>
            <a:r>
              <a:rPr lang="en-CA"/>
              <a:t>Repository</a:t>
            </a:r>
            <a:endParaRPr/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50" y="1109075"/>
            <a:ext cx="6684501" cy="3104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Setup Repository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50" y="1109075"/>
            <a:ext cx="6684501" cy="310406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 rot="2700000">
            <a:off x="776388" y="3356544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153850" y="2777288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GitHub Desktop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GitHub Desktop Download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547" y="1109075"/>
            <a:ext cx="6144924" cy="36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/>
          <p:nvPr/>
        </p:nvSpPr>
        <p:spPr>
          <a:xfrm rot="2700000">
            <a:off x="937588" y="3913419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315050" y="3334163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Download  now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Download (Windows/ macOS)</a:t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333000" y="2970950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Windows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177" y="1109075"/>
            <a:ext cx="5791625" cy="37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/>
          <p:nvPr/>
        </p:nvSpPr>
        <p:spPr>
          <a:xfrm>
            <a:off x="1476013" y="2953644"/>
            <a:ext cx="835500" cy="4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8"/>
          <p:cNvSpPr txBox="1"/>
          <p:nvPr/>
        </p:nvSpPr>
        <p:spPr>
          <a:xfrm>
            <a:off x="7605350" y="4346525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macOS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8"/>
          <p:cNvSpPr/>
          <p:nvPr/>
        </p:nvSpPr>
        <p:spPr>
          <a:xfrm rot="10800000">
            <a:off x="6239157" y="4346525"/>
            <a:ext cx="1366200" cy="4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GitHub Desktop Login (Step 1)</a:t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505" y="1109076"/>
            <a:ext cx="5287022" cy="36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 rot="2700000">
            <a:off x="1359313" y="2811144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468400" y="2231888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 in to GitHub.com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GitHub Desktop Login (Step 2)</a:t>
            </a:r>
            <a:endParaRPr/>
          </a:p>
        </p:txBody>
      </p:sp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7060" y="1109087"/>
            <a:ext cx="3009877" cy="385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 txBox="1"/>
          <p:nvPr/>
        </p:nvSpPr>
        <p:spPr>
          <a:xfrm>
            <a:off x="6123275" y="2742350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Authorize desktop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30"/>
          <p:cNvSpPr/>
          <p:nvPr/>
        </p:nvSpPr>
        <p:spPr>
          <a:xfrm rot="7199392">
            <a:off x="5541536" y="3417973"/>
            <a:ext cx="835456" cy="41772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GitHub Desktop Login (Step 3)</a:t>
            </a:r>
            <a:endParaRPr/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9525" y="1881588"/>
            <a:ext cx="4704938" cy="230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1"/>
          <p:cNvSpPr/>
          <p:nvPr/>
        </p:nvSpPr>
        <p:spPr>
          <a:xfrm rot="-2700000">
            <a:off x="3630938" y="3894244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3142575" y="4340575"/>
            <a:ext cx="171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GitHubDesktop.exe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GitHub Website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50" y="1123200"/>
            <a:ext cx="5901697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 rot="-8100000">
            <a:off x="7187463" y="2051907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 txBox="1"/>
          <p:nvPr/>
        </p:nvSpPr>
        <p:spPr>
          <a:xfrm>
            <a:off x="7891100" y="2542400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 up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GitHub Desktop</a:t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50" y="1109075"/>
            <a:ext cx="5636048" cy="385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Clone a repository (Step 1)</a:t>
            </a:r>
            <a:endParaRPr/>
          </a:p>
        </p:txBody>
      </p:sp>
      <p:pic>
        <p:nvPicPr>
          <p:cNvPr id="279" name="Google Shape;279;p33"/>
          <p:cNvPicPr preferRelativeResize="0"/>
          <p:nvPr/>
        </p:nvPicPr>
        <p:blipFill rotWithShape="1">
          <a:blip r:embed="rId3">
            <a:alphaModFix/>
          </a:blip>
          <a:srcRect b="0" l="685" r="0" t="1058"/>
          <a:stretch/>
        </p:blipFill>
        <p:spPr>
          <a:xfrm>
            <a:off x="1773350" y="1111850"/>
            <a:ext cx="5597302" cy="38399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/>
          <p:nvPr/>
        </p:nvSpPr>
        <p:spPr>
          <a:xfrm rot="2700000">
            <a:off x="1330563" y="3319144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894300" y="2931588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Clone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Clone a repository</a:t>
            </a:r>
            <a:r>
              <a:rPr lang="en-CA"/>
              <a:t> (Step 2)</a:t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563" y="1621947"/>
            <a:ext cx="4736875" cy="284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/>
          <p:nvPr/>
        </p:nvSpPr>
        <p:spPr>
          <a:xfrm rot="-2700000">
            <a:off x="3582988" y="4317269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4"/>
          <p:cNvSpPr txBox="1"/>
          <p:nvPr/>
        </p:nvSpPr>
        <p:spPr>
          <a:xfrm>
            <a:off x="3094700" y="4651200"/>
            <a:ext cx="171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Clone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Cloned Repository</a:t>
            </a:r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 rotWithShape="1">
          <a:blip r:embed="rId3">
            <a:alphaModFix/>
          </a:blip>
          <a:srcRect b="0" l="0" r="0" t="546"/>
          <a:stretch/>
        </p:blipFill>
        <p:spPr>
          <a:xfrm>
            <a:off x="1744050" y="1130075"/>
            <a:ext cx="5636051" cy="385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Changes</a:t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50" y="1109075"/>
            <a:ext cx="5636051" cy="3881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74" y="1109075"/>
            <a:ext cx="5636052" cy="386776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Commit</a:t>
            </a:r>
            <a:endParaRPr/>
          </a:p>
        </p:txBody>
      </p:sp>
      <p:sp>
        <p:nvSpPr>
          <p:cNvPr id="308" name="Google Shape;308;p37"/>
          <p:cNvSpPr/>
          <p:nvPr/>
        </p:nvSpPr>
        <p:spPr>
          <a:xfrm rot="2700000">
            <a:off x="987263" y="4276694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383900" y="3812463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Commit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75" y="1109075"/>
            <a:ext cx="5636050" cy="386153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Publish branch</a:t>
            </a:r>
            <a:endParaRPr/>
          </a:p>
        </p:txBody>
      </p:sp>
      <p:sp>
        <p:nvSpPr>
          <p:cNvPr id="316" name="Google Shape;316;p38"/>
          <p:cNvSpPr txBox="1"/>
          <p:nvPr/>
        </p:nvSpPr>
        <p:spPr>
          <a:xfrm>
            <a:off x="7543325" y="1212250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Publish branch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8"/>
          <p:cNvSpPr/>
          <p:nvPr/>
        </p:nvSpPr>
        <p:spPr>
          <a:xfrm rot="10800000">
            <a:off x="5951524" y="1212250"/>
            <a:ext cx="1591800" cy="4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Pushing to GitHub</a:t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75" y="1109075"/>
            <a:ext cx="5636052" cy="387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7543325" y="1212250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Push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39"/>
          <p:cNvSpPr/>
          <p:nvPr/>
        </p:nvSpPr>
        <p:spPr>
          <a:xfrm rot="10800000">
            <a:off x="5951524" y="1212250"/>
            <a:ext cx="1591800" cy="41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Changes pushed</a:t>
            </a:r>
            <a:endParaRPr/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662" y="1087600"/>
            <a:ext cx="6732574" cy="248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Cloning in the future (Step 1)</a:t>
            </a:r>
            <a:endParaRPr/>
          </a:p>
        </p:txBody>
      </p:sp>
      <p:pic>
        <p:nvPicPr>
          <p:cNvPr id="337" name="Google Shape;3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75" y="1109075"/>
            <a:ext cx="5636052" cy="387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/>
          <p:nvPr/>
        </p:nvSpPr>
        <p:spPr>
          <a:xfrm rot="-2700000">
            <a:off x="1426567" y="2013773"/>
            <a:ext cx="1951615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41"/>
          <p:cNvSpPr txBox="1"/>
          <p:nvPr/>
        </p:nvSpPr>
        <p:spPr>
          <a:xfrm>
            <a:off x="755375" y="2639675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Open Dropdown Menu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Sign up (Email)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50" y="1109076"/>
            <a:ext cx="5901701" cy="3112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Cloning in the future (Step 2)</a:t>
            </a:r>
            <a:endParaRPr/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75" y="1109075"/>
            <a:ext cx="5636052" cy="384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2"/>
          <p:cNvPicPr preferRelativeResize="0"/>
          <p:nvPr/>
        </p:nvPicPr>
        <p:blipFill rotWithShape="1">
          <a:blip r:embed="rId3">
            <a:alphaModFix/>
          </a:blip>
          <a:srcRect b="0" l="0" r="73975" t="37570"/>
          <a:stretch/>
        </p:blipFill>
        <p:spPr>
          <a:xfrm>
            <a:off x="1753975" y="1887858"/>
            <a:ext cx="1466775" cy="240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600" y="1682676"/>
            <a:ext cx="1112450" cy="6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2"/>
          <p:cNvSpPr/>
          <p:nvPr/>
        </p:nvSpPr>
        <p:spPr>
          <a:xfrm rot="-2700000">
            <a:off x="1476717" y="2386148"/>
            <a:ext cx="1951615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42"/>
          <p:cNvSpPr txBox="1"/>
          <p:nvPr/>
        </p:nvSpPr>
        <p:spPr>
          <a:xfrm>
            <a:off x="805525" y="3012050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Clone repository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Cloning in the future (Step 3)</a:t>
            </a:r>
            <a:endParaRPr/>
          </a:p>
        </p:txBody>
      </p:sp>
      <p:pic>
        <p:nvPicPr>
          <p:cNvPr id="355" name="Google Shape;35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25" y="1599050"/>
            <a:ext cx="4724350" cy="2798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3"/>
          <p:cNvSpPr/>
          <p:nvPr/>
        </p:nvSpPr>
        <p:spPr>
          <a:xfrm rot="2700000">
            <a:off x="1567388" y="2478019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785000" y="1884888"/>
            <a:ext cx="129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link of repository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3"/>
          <p:cNvSpPr/>
          <p:nvPr/>
        </p:nvSpPr>
        <p:spPr>
          <a:xfrm rot="-2700000">
            <a:off x="3582988" y="4317269"/>
            <a:ext cx="835376" cy="41747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43"/>
          <p:cNvSpPr txBox="1"/>
          <p:nvPr/>
        </p:nvSpPr>
        <p:spPr>
          <a:xfrm>
            <a:off x="3094700" y="4651200"/>
            <a:ext cx="17169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Clone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Sign up (Password)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50" y="1109076"/>
            <a:ext cx="5901701" cy="3112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150" y="1109075"/>
            <a:ext cx="5901699" cy="2796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150" y="1109075"/>
            <a:ext cx="5901699" cy="312634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Sign up (Username)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b="1864" l="388" r="0" t="0"/>
          <a:stretch/>
        </p:blipFill>
        <p:spPr>
          <a:xfrm>
            <a:off x="1621150" y="1109075"/>
            <a:ext cx="5901699" cy="38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Sign up (Verify)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Sign up (2FA Code)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09075"/>
            <a:ext cx="5901701" cy="3195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350" y="1981700"/>
            <a:ext cx="2426000" cy="21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738" y="1109075"/>
            <a:ext cx="6684517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Sign in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850" y="1109075"/>
            <a:ext cx="5750300" cy="37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Personalization (Optional)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